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0" r:id="rId3"/>
    <p:sldId id="258" r:id="rId4"/>
    <p:sldId id="259" r:id="rId5"/>
    <p:sldId id="286" r:id="rId6"/>
    <p:sldId id="285" r:id="rId7"/>
    <p:sldId id="261" r:id="rId8"/>
    <p:sldId id="263" r:id="rId9"/>
    <p:sldId id="264" r:id="rId10"/>
    <p:sldId id="265" r:id="rId11"/>
    <p:sldId id="279" r:id="rId12"/>
    <p:sldId id="287" r:id="rId13"/>
    <p:sldId id="284" r:id="rId14"/>
    <p:sldId id="266" r:id="rId15"/>
    <p:sldId id="267" r:id="rId16"/>
    <p:sldId id="268" r:id="rId17"/>
    <p:sldId id="269" r:id="rId18"/>
    <p:sldId id="283" r:id="rId19"/>
    <p:sldId id="270" r:id="rId20"/>
    <p:sldId id="288" r:id="rId21"/>
    <p:sldId id="281" r:id="rId22"/>
    <p:sldId id="271" r:id="rId23"/>
    <p:sldId id="272" r:id="rId24"/>
    <p:sldId id="273" r:id="rId25"/>
    <p:sldId id="282" r:id="rId26"/>
    <p:sldId id="274" r:id="rId27"/>
    <p:sldId id="275" r:id="rId28"/>
    <p:sldId id="289" r:id="rId29"/>
    <p:sldId id="290" r:id="rId30"/>
  </p:sldIdLst>
  <p:sldSz cx="9144000" cy="6858000" type="screen4x3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264"/>
    <p:restoredTop sz="94674"/>
  </p:normalViewPr>
  <p:slideViewPr>
    <p:cSldViewPr snapToGrid="0" snapToObjects="1">
      <p:cViewPr varScale="1">
        <p:scale>
          <a:sx n="142" d="100"/>
          <a:sy n="142" d="100"/>
        </p:scale>
        <p:origin x="1648" y="1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80A359-2FB3-4847-9D97-3491754AA7F9}" type="datetimeFigureOut">
              <a:rPr lang="en-US"/>
              <a:pPr>
                <a:defRPr/>
              </a:pPr>
              <a:t>1/6/20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E82176-A547-F94B-AC51-D6E9C882CB8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4443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3BC5DAC-1A13-D34F-9418-D6257772B49C}" type="datetimeFigureOut">
              <a:rPr lang="en-US"/>
              <a:pPr>
                <a:defRPr/>
              </a:pPr>
              <a:t>1/6/20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9610A8-B29A-B34A-A0B5-3DF26A2EB85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6962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4EC0D93-568E-6D41-8E6D-0963A71A503C}" type="datetimeFigureOut">
              <a:rPr lang="en-US"/>
              <a:pPr>
                <a:defRPr/>
              </a:pPr>
              <a:t>1/6/20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2D0221-73D0-6245-9CCD-73A1D8FCB5E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5100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128603A-2399-D64A-8203-C8F297F981E8}" type="datetimeFigureOut">
              <a:rPr lang="en-US"/>
              <a:pPr>
                <a:defRPr/>
              </a:pPr>
              <a:t>1/6/20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F2C605-4958-CF43-AA48-80339EFDB0A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547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CF71F39-3D09-F149-B1A1-DC2A7DB4A435}" type="datetimeFigureOut">
              <a:rPr lang="en-US"/>
              <a:pPr>
                <a:defRPr/>
              </a:pPr>
              <a:t>1/6/20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A6BD0F-ABBC-C14D-BC96-77BE126A748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8860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68500"/>
            <a:ext cx="4038600" cy="4157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68500"/>
            <a:ext cx="4038600" cy="4157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E7E973-E761-9943-801C-DE1E51E28431}" type="datetimeFigureOut">
              <a:rPr lang="en-US"/>
              <a:pPr>
                <a:defRPr/>
              </a:pPr>
              <a:t>1/6/20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35E9FC-F6D5-0349-BBED-EA7D7A9BC4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2655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ACE534-2B3A-FA4B-B87A-8AC244117610}" type="datetimeFigureOut">
              <a:rPr lang="en-US"/>
              <a:pPr>
                <a:defRPr/>
              </a:pPr>
              <a:t>1/6/20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5B94E0-5E06-6D42-A41D-50D581B4090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3941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CDFFB5-C0BC-DE4D-9A38-E0EE75FC9E15}" type="datetimeFigureOut">
              <a:rPr lang="en-US"/>
              <a:pPr>
                <a:defRPr/>
              </a:pPr>
              <a:t>1/6/20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AB7D4D-4E81-5B40-91F6-CF14C25F862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2860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F42570F-F7E3-1F40-B6F3-59FE945D5A70}" type="datetimeFigureOut">
              <a:rPr lang="en-US"/>
              <a:pPr>
                <a:defRPr/>
              </a:pPr>
              <a:t>1/6/20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5B2FA7-4FDB-5643-811E-7991DEE50B0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307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71E9B0-C3DF-544F-BB14-A487ECCC7F43}" type="datetimeFigureOut">
              <a:rPr lang="en-US"/>
              <a:pPr>
                <a:defRPr/>
              </a:pPr>
              <a:t>1/6/20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DD8B14-AE1E-054C-8668-93D0F0400A1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4024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C4B1CF-5E0C-5D41-A3E2-D78942339385}" type="datetimeFigureOut">
              <a:rPr lang="en-US"/>
              <a:pPr>
                <a:defRPr/>
              </a:pPr>
              <a:t>1/6/20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EF0004-A563-C64B-9FAD-6198662E1B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909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900113"/>
            <a:ext cx="8229600" cy="1068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Headline Line One</a:t>
            </a:r>
            <a:br>
              <a:rPr lang="en-US" dirty="0"/>
            </a:br>
            <a:r>
              <a:rPr lang="en-US" dirty="0"/>
              <a:t>Headline Line Two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3022600"/>
            <a:ext cx="8229600" cy="310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C944504B-B211-B34D-97AF-78446C71FCDD}" type="datetimeFigureOut">
              <a:rPr lang="en-US" smtClean="0"/>
              <a:pPr>
                <a:defRPr/>
              </a:pPr>
              <a:t>1/6/20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0EF7D53D-272A-624E-BE3D-99D13E2B419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4572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chemeClr val="tx1"/>
          </a:solidFill>
          <a:latin typeface="Arial"/>
          <a:ea typeface="ＭＳ Ｐゴシック" charset="0"/>
          <a:cs typeface="Arial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Arial"/>
          <a:ea typeface="ＭＳ Ｐゴシック" charset="0"/>
          <a:cs typeface="Arial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400" kern="1200">
          <a:solidFill>
            <a:schemeClr val="tx1"/>
          </a:solidFill>
          <a:latin typeface="Arial"/>
          <a:ea typeface="ＭＳ Ｐゴシック" charset="0"/>
          <a:cs typeface="Arial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000" kern="1200">
          <a:solidFill>
            <a:schemeClr val="tx1"/>
          </a:solidFill>
          <a:latin typeface="Arial"/>
          <a:ea typeface="ＭＳ Ｐゴシック" charset="0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tiff"/><Relationship Id="rId4" Type="http://schemas.openxmlformats.org/officeDocument/2006/relationships/image" Target="../media/image21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tiff"/><Relationship Id="rId5" Type="http://schemas.openxmlformats.org/officeDocument/2006/relationships/image" Target="../media/image26.tiff"/><Relationship Id="rId4" Type="http://schemas.openxmlformats.org/officeDocument/2006/relationships/image" Target="../media/image25.tif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tiff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iff"/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iff"/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tiff"/><Relationship Id="rId2" Type="http://schemas.openxmlformats.org/officeDocument/2006/relationships/image" Target="../media/image42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tiff"/><Relationship Id="rId4" Type="http://schemas.openxmlformats.org/officeDocument/2006/relationships/image" Target="../media/image7.tif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Arial" charset="0"/>
              </a:rPr>
              <a:t>Nuclear Fuels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buFont typeface="Arial"/>
              <a:buNone/>
              <a:defRPr/>
            </a:pPr>
            <a:r>
              <a:rPr lang="en-US" dirty="0">
                <a:ea typeface="+mn-ea"/>
              </a:rPr>
              <a:t>Dr. Benjamin Beeler</a:t>
            </a:r>
          </a:p>
          <a:p>
            <a:pPr fontAlgn="auto">
              <a:spcAft>
                <a:spcPts val="0"/>
              </a:spcAft>
              <a:buFont typeface="Arial"/>
              <a:buNone/>
              <a:defRPr/>
            </a:pPr>
            <a:r>
              <a:rPr lang="en-US" dirty="0">
                <a:ea typeface="+mn-ea"/>
              </a:rPr>
              <a:t>Asst. Prof. in Nuclear Engineering</a:t>
            </a:r>
          </a:p>
          <a:p>
            <a:pPr fontAlgn="auto">
              <a:spcAft>
                <a:spcPts val="0"/>
              </a:spcAft>
              <a:buFont typeface="Arial"/>
              <a:buNone/>
              <a:defRPr/>
            </a:pPr>
            <a:r>
              <a:rPr lang="en-US" dirty="0">
                <a:ea typeface="+mn-ea"/>
              </a:rPr>
              <a:t>NE 201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C0EE83-547B-9443-9186-9B837783B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UO2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7CCE89-D9CC-9E4C-AF84-075CADA484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052536"/>
            <a:ext cx="3764943" cy="4073627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Critical Phenomena</a:t>
            </a:r>
          </a:p>
          <a:p>
            <a:pPr lvl="1"/>
            <a:r>
              <a:rPr lang="en-US" dirty="0"/>
              <a:t>Thermal conductivity (and degradation)</a:t>
            </a:r>
          </a:p>
          <a:p>
            <a:pPr lvl="1"/>
            <a:r>
              <a:rPr lang="en-US" dirty="0"/>
              <a:t>Fission gas release, leading to pressure increase inside the cladding</a:t>
            </a:r>
          </a:p>
          <a:p>
            <a:pPr lvl="1"/>
            <a:r>
              <a:rPr lang="en-US" dirty="0"/>
              <a:t>Fuel fragmentation and relocation under transients</a:t>
            </a:r>
          </a:p>
          <a:p>
            <a:pPr lvl="1"/>
            <a:r>
              <a:rPr lang="en-US" dirty="0"/>
              <a:t>Bambooing creating stress concentrations</a:t>
            </a:r>
          </a:p>
          <a:p>
            <a:r>
              <a:rPr lang="en-US" dirty="0"/>
              <a:t>All 98 operational reactors in US utilize UO2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0B7F39-E6EE-A448-94A1-811E79A47B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9493" y="4561370"/>
            <a:ext cx="3867307" cy="19746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48C5C37-2114-D444-A011-DD953387BA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6848" y="1764582"/>
            <a:ext cx="4089952" cy="2590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5841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46FF8-2F1C-F849-9CAE-976819921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UO2-mixed oxides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408590-6E7F-AC45-BA82-8F9D2D8418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968500"/>
            <a:ext cx="4957638" cy="415766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Can be combined with PuO2 for a mixed oxide (MOX) fuel for use in fast reactors</a:t>
            </a:r>
          </a:p>
          <a:p>
            <a:r>
              <a:rPr lang="en-US" dirty="0"/>
              <a:t>Allows to burn excess weapons grad plutonium</a:t>
            </a:r>
          </a:p>
          <a:p>
            <a:r>
              <a:rPr lang="en-US" dirty="0"/>
              <a:t>About 30 reactors in Europe currently utilize a partial MOX core</a:t>
            </a:r>
          </a:p>
          <a:p>
            <a:r>
              <a:rPr lang="en-US" dirty="0"/>
              <a:t>Similar behavior to UO2, but different neutronics, fission gas release, thermal conductivity, etc.</a:t>
            </a:r>
          </a:p>
          <a:p>
            <a:r>
              <a:rPr lang="en-US" dirty="0"/>
              <a:t>Less common is inclusion of minor actinides in MOX to burn waste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A10BE0-3A59-724B-9FFA-A581EB03AE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9629" y="2647785"/>
            <a:ext cx="3030993" cy="3025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4362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36129-9CF0-084A-8F2E-8A5976967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Accident Tolerant Fuel/Advanced Technology Fuel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3DE281-87A2-4349-BE61-17699892A5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968500"/>
            <a:ext cx="4808689" cy="4225566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Kept the acronym, changed the concept</a:t>
            </a:r>
          </a:p>
          <a:p>
            <a:r>
              <a:rPr lang="en-US" dirty="0" err="1"/>
              <a:t>USi</a:t>
            </a:r>
            <a:r>
              <a:rPr lang="en-US" dirty="0"/>
              <a:t> fuels (U3Si2)</a:t>
            </a:r>
          </a:p>
          <a:p>
            <a:pPr lvl="1"/>
            <a:r>
              <a:rPr lang="en-US" dirty="0"/>
              <a:t>Higher thermal conductivity, higher uranium density</a:t>
            </a:r>
          </a:p>
          <a:p>
            <a:r>
              <a:rPr lang="en-US" dirty="0"/>
              <a:t>Cr-doped UO2</a:t>
            </a:r>
          </a:p>
          <a:p>
            <a:pPr lvl="1"/>
            <a:r>
              <a:rPr lang="en-US" dirty="0"/>
              <a:t>Larger grain size, reduced fission gas release</a:t>
            </a:r>
          </a:p>
          <a:p>
            <a:r>
              <a:rPr lang="en-US" dirty="0"/>
              <a:t>Coatings or alternate claddings – </a:t>
            </a:r>
            <a:r>
              <a:rPr lang="en-US" dirty="0" err="1"/>
              <a:t>FeCrAl</a:t>
            </a:r>
            <a:r>
              <a:rPr lang="en-US" dirty="0"/>
              <a:t> or </a:t>
            </a:r>
            <a:r>
              <a:rPr lang="en-US" dirty="0" err="1"/>
              <a:t>SiC</a:t>
            </a:r>
            <a:endParaRPr lang="en-US" dirty="0"/>
          </a:p>
          <a:p>
            <a:pPr lvl="1"/>
            <a:r>
              <a:rPr lang="en-US" dirty="0"/>
              <a:t>Improved radiation resistance, corrosion resistance, etc.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52A013-C980-D542-8643-82EF03B968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9524" y="4125898"/>
            <a:ext cx="3346616" cy="26444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6E2DA2E-A6B4-5747-81DB-0B357BA38B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3329" y="1524943"/>
            <a:ext cx="1810080" cy="2537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9548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760AE-26F9-0F4F-81C7-33EABC697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Fuel Types and Associated Reactor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ECCB06-FC87-314B-BEFD-47E88B46EC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140086"/>
            <a:ext cx="8229600" cy="3986078"/>
          </a:xfrm>
        </p:spPr>
        <p:txBody>
          <a:bodyPr/>
          <a:lstStyle/>
          <a:p>
            <a:r>
              <a:rPr lang="en-US" dirty="0"/>
              <a:t>UO2 – Light Water Reactors</a:t>
            </a:r>
          </a:p>
          <a:p>
            <a:pPr lvl="1"/>
            <a:r>
              <a:rPr lang="en-US" dirty="0"/>
              <a:t>MOX and </a:t>
            </a:r>
            <a:r>
              <a:rPr lang="en-US" dirty="0" err="1"/>
              <a:t>USi</a:t>
            </a:r>
            <a:endParaRPr lang="en-US" dirty="0"/>
          </a:p>
          <a:p>
            <a:r>
              <a:rPr lang="en-US" b="1" dirty="0" err="1"/>
              <a:t>UZr</a:t>
            </a:r>
            <a:r>
              <a:rPr lang="en-US" b="1" dirty="0"/>
              <a:t> – Sodium Cooled Fast Reactors</a:t>
            </a:r>
          </a:p>
          <a:p>
            <a:r>
              <a:rPr lang="en-US" dirty="0" err="1"/>
              <a:t>UMo</a:t>
            </a:r>
            <a:r>
              <a:rPr lang="en-US" dirty="0"/>
              <a:t> – Research Reactors </a:t>
            </a:r>
          </a:p>
          <a:p>
            <a:r>
              <a:rPr lang="en-US" dirty="0"/>
              <a:t>UC/UCO – High Temperature Gas Reactors</a:t>
            </a:r>
          </a:p>
          <a:p>
            <a:r>
              <a:rPr lang="en-US" dirty="0"/>
              <a:t>UN – Lead Cooled Fast Reactors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27924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56A06-38FB-5D48-B110-F39E0F5E4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UZr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887566-DE45-3A46-A168-B0BF46EB96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968500"/>
            <a:ext cx="4297680" cy="3692829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Utilized in sodium cooled fast reactors (SFRs)</a:t>
            </a:r>
          </a:p>
          <a:p>
            <a:pPr lvl="1"/>
            <a:r>
              <a:rPr lang="en-US" dirty="0"/>
              <a:t>EBR I, EBR II</a:t>
            </a:r>
          </a:p>
          <a:p>
            <a:r>
              <a:rPr lang="en-US" dirty="0"/>
              <a:t>Varied crystal structure and compositional environment</a:t>
            </a:r>
          </a:p>
          <a:p>
            <a:r>
              <a:rPr lang="en-US" dirty="0"/>
              <a:t>Easily alloyed with Pu, minor actinides (MA)</a:t>
            </a:r>
          </a:p>
          <a:p>
            <a:r>
              <a:rPr lang="en-US" dirty="0"/>
              <a:t>Can function as a breeder/burner fuel</a:t>
            </a:r>
          </a:p>
          <a:p>
            <a:r>
              <a:rPr lang="en-US" dirty="0"/>
              <a:t>Sodium coolant</a:t>
            </a:r>
          </a:p>
          <a:p>
            <a:r>
              <a:rPr lang="en-US" dirty="0"/>
              <a:t>Fe-based cladding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6D84B1-9EFB-2F49-9131-3F1B440CB5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7767" y="1260053"/>
            <a:ext cx="3580060" cy="255486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86BAC64-EB79-5547-B9EC-B2197EC23D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8776" y="4174854"/>
            <a:ext cx="2174317" cy="23130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D7E52B-F4A6-5D4C-AF71-CB121624B0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8795" y="4188879"/>
            <a:ext cx="3058005" cy="2299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5242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9AA7F1-AEA7-0D49-B9A1-4F785E06C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UZr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145D6E-028A-1A4B-9B0E-9185FFC1D9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968500"/>
            <a:ext cx="4280170" cy="415766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Alloy metallic U with </a:t>
            </a:r>
            <a:r>
              <a:rPr lang="en-US" dirty="0" err="1"/>
              <a:t>Zr</a:t>
            </a:r>
            <a:r>
              <a:rPr lang="en-US" dirty="0"/>
              <a:t> to increase the melting point and to stabilize the high temperature body-centered cubic phase</a:t>
            </a:r>
          </a:p>
          <a:p>
            <a:r>
              <a:rPr lang="en-US" dirty="0"/>
              <a:t>Interesting phenomena</a:t>
            </a:r>
          </a:p>
          <a:p>
            <a:pPr lvl="1"/>
            <a:r>
              <a:rPr lang="en-US" dirty="0"/>
              <a:t>30-50% swelling</a:t>
            </a:r>
          </a:p>
          <a:p>
            <a:pPr lvl="1"/>
            <a:r>
              <a:rPr lang="en-US" dirty="0"/>
              <a:t>Constituent redistribution</a:t>
            </a:r>
          </a:p>
          <a:p>
            <a:pPr lvl="1"/>
            <a:r>
              <a:rPr lang="en-US" dirty="0"/>
              <a:t>Alpha tearing</a:t>
            </a:r>
          </a:p>
          <a:p>
            <a:pPr lvl="1"/>
            <a:r>
              <a:rPr lang="en-US" dirty="0"/>
              <a:t>FCCI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9A35A1-BCDE-9447-A288-E941D640F8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4080" y="3922953"/>
            <a:ext cx="2683238" cy="27055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2CD1B67-E211-A14A-A072-2D6D571AEE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0308" y="1105231"/>
            <a:ext cx="3432263" cy="2580371"/>
          </a:xfrm>
          <a:prstGeom prst="rect">
            <a:avLst/>
          </a:prstGeom>
        </p:spPr>
      </p:pic>
      <p:pic>
        <p:nvPicPr>
          <p:cNvPr id="7" name="Picture 2" descr="C:\Users\beeler\Desktop\work\fission_gas_paper\alpha.jpg">
            <a:extLst>
              <a:ext uri="{FF2B5EF4-FFF2-40B4-BE49-F238E27FC236}">
                <a16:creationId xmlns:a16="http://schemas.microsoft.com/office/drawing/2014/main" id="{4E8E31E2-6F96-2B41-8EFD-55A0D9F658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6907" y="2771691"/>
            <a:ext cx="1291535" cy="1126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 descr="C:\Users\beeler\Desktop\work\e_d_pic.tif">
            <a:extLst>
              <a:ext uri="{FF2B5EF4-FFF2-40B4-BE49-F238E27FC236}">
                <a16:creationId xmlns:a16="http://schemas.microsoft.com/office/drawing/2014/main" id="{BF059DF4-0B88-FF4B-ABA6-52E8D083DEF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29"/>
          <a:stretch/>
        </p:blipFill>
        <p:spPr bwMode="auto">
          <a:xfrm>
            <a:off x="6066907" y="1318257"/>
            <a:ext cx="1228710" cy="124040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80278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F679F-9F0B-0E4F-899A-64FDFFB9D8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UZr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6B747C-E261-BD42-B1E0-EC1096D253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968500"/>
            <a:ext cx="5387009" cy="4157663"/>
          </a:xfrm>
        </p:spPr>
        <p:txBody>
          <a:bodyPr/>
          <a:lstStyle/>
          <a:p>
            <a:r>
              <a:rPr lang="en-US" dirty="0"/>
              <a:t>Good!</a:t>
            </a:r>
          </a:p>
          <a:p>
            <a:pPr lvl="1"/>
            <a:r>
              <a:rPr lang="en-US" dirty="0"/>
              <a:t>High thermal conductivity</a:t>
            </a:r>
          </a:p>
          <a:p>
            <a:pPr lvl="1"/>
            <a:r>
              <a:rPr lang="en-US" dirty="0"/>
              <a:t>Stability to high burnups (&gt; 20%)</a:t>
            </a:r>
          </a:p>
          <a:p>
            <a:pPr lvl="1"/>
            <a:r>
              <a:rPr lang="en-US" dirty="0"/>
              <a:t>Flexible composition</a:t>
            </a:r>
          </a:p>
          <a:p>
            <a:pPr lvl="1"/>
            <a:r>
              <a:rPr lang="en-US" dirty="0"/>
              <a:t>Inherent safety- negative reactivity feedback</a:t>
            </a:r>
          </a:p>
          <a:p>
            <a:pPr lvl="1"/>
            <a:r>
              <a:rPr lang="en-US" dirty="0"/>
              <a:t>Good compatibility with Na coolant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54196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F679F-9F0B-0E4F-899A-64FDFFB9D8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UZr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6B747C-E261-BD42-B1E0-EC1096D253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968500"/>
            <a:ext cx="5126477" cy="4157663"/>
          </a:xfrm>
        </p:spPr>
        <p:txBody>
          <a:bodyPr/>
          <a:lstStyle/>
          <a:p>
            <a:r>
              <a:rPr lang="en-US" dirty="0"/>
              <a:t>Bad!</a:t>
            </a:r>
          </a:p>
          <a:p>
            <a:pPr lvl="1"/>
            <a:r>
              <a:rPr lang="en-US" dirty="0"/>
              <a:t>Low melting point</a:t>
            </a:r>
          </a:p>
          <a:p>
            <a:pPr lvl="1"/>
            <a:r>
              <a:rPr lang="en-US" dirty="0"/>
              <a:t>Dramatic fuel swelling that must be accounted for</a:t>
            </a:r>
          </a:p>
          <a:p>
            <a:pPr lvl="1"/>
            <a:r>
              <a:rPr lang="en-US" dirty="0"/>
              <a:t>Incredibly complex microstructures/unpredictable behavior</a:t>
            </a:r>
          </a:p>
          <a:p>
            <a:pPr lvl="1"/>
            <a:r>
              <a:rPr lang="en-US" dirty="0"/>
              <a:t>Fuel-Clad Chemical Interaction</a:t>
            </a:r>
          </a:p>
          <a:p>
            <a:pPr lvl="1"/>
            <a:r>
              <a:rPr lang="en-US" dirty="0"/>
              <a:t>Very easily oxidized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16743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760AE-26F9-0F4F-81C7-33EABC697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Fuel Types and Associated Reactor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ECCB06-FC87-314B-BEFD-47E88B46EC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140086"/>
            <a:ext cx="8229600" cy="3986078"/>
          </a:xfrm>
        </p:spPr>
        <p:txBody>
          <a:bodyPr/>
          <a:lstStyle/>
          <a:p>
            <a:r>
              <a:rPr lang="en-US" dirty="0"/>
              <a:t>UO2 – Light Water Reactors</a:t>
            </a:r>
          </a:p>
          <a:p>
            <a:pPr lvl="1"/>
            <a:r>
              <a:rPr lang="en-US" dirty="0"/>
              <a:t>MOX and </a:t>
            </a:r>
            <a:r>
              <a:rPr lang="en-US" dirty="0" err="1"/>
              <a:t>USi</a:t>
            </a:r>
            <a:endParaRPr lang="en-US" dirty="0"/>
          </a:p>
          <a:p>
            <a:r>
              <a:rPr lang="en-US" dirty="0" err="1"/>
              <a:t>UZr</a:t>
            </a:r>
            <a:r>
              <a:rPr lang="en-US" dirty="0"/>
              <a:t> – Sodium Cooled Fast Reactors</a:t>
            </a:r>
          </a:p>
          <a:p>
            <a:r>
              <a:rPr lang="en-US" b="1" dirty="0" err="1"/>
              <a:t>UMo</a:t>
            </a:r>
            <a:r>
              <a:rPr lang="en-US" b="1" dirty="0"/>
              <a:t> – Research Reactors </a:t>
            </a:r>
          </a:p>
          <a:p>
            <a:r>
              <a:rPr lang="en-US" dirty="0"/>
              <a:t>UC/UCO – High Temperature Gas Reactors</a:t>
            </a:r>
          </a:p>
          <a:p>
            <a:r>
              <a:rPr lang="en-US" dirty="0"/>
              <a:t>UN – Lead Cooled Fast Reactors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91880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F679F-9F0B-0E4F-899A-64FDFFB9D8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UMo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6B747C-E261-BD42-B1E0-EC1096D253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968500"/>
            <a:ext cx="5282669" cy="216575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New fuel being qualified for research reactors</a:t>
            </a:r>
          </a:p>
          <a:p>
            <a:r>
              <a:rPr lang="en-US" dirty="0"/>
              <a:t>Fuel foil, with </a:t>
            </a:r>
            <a:r>
              <a:rPr lang="en-US" dirty="0" err="1"/>
              <a:t>Zr</a:t>
            </a:r>
            <a:r>
              <a:rPr lang="en-US" dirty="0"/>
              <a:t> diffusion barrier, Al cladding</a:t>
            </a:r>
          </a:p>
          <a:p>
            <a:r>
              <a:rPr lang="en-US" dirty="0"/>
              <a:t>Will be utilized in ATR, NBSR, MITR, MURR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CE80DF-49CA-454E-B447-BA56E6F2FF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6597" y="1224198"/>
            <a:ext cx="2841176" cy="109508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782AADC-68CF-314E-A8BD-219E3A11FD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000" y="2528195"/>
            <a:ext cx="2207629" cy="169306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8A78287-3175-7A41-A0BF-38F109FA3B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1185" y="4396125"/>
            <a:ext cx="2032000" cy="203200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A0288EC-2129-D045-98A9-832EA685C889}"/>
              </a:ext>
            </a:extLst>
          </p:cNvPr>
          <p:cNvCxnSpPr>
            <a:cxnSpLocks/>
          </p:cNvCxnSpPr>
          <p:nvPr/>
        </p:nvCxnSpPr>
        <p:spPr>
          <a:xfrm>
            <a:off x="6527260" y="3745149"/>
            <a:ext cx="564204" cy="114786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EF6E013-E5BD-BE45-9EF8-A7A31B53FA97}"/>
              </a:ext>
            </a:extLst>
          </p:cNvPr>
          <p:cNvCxnSpPr>
            <a:cxnSpLocks/>
          </p:cNvCxnSpPr>
          <p:nvPr/>
        </p:nvCxnSpPr>
        <p:spPr>
          <a:xfrm flipH="1">
            <a:off x="7237540" y="4134255"/>
            <a:ext cx="343625" cy="83657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064FD32-D5BE-A746-A7E1-79BC606A084C}"/>
              </a:ext>
            </a:extLst>
          </p:cNvPr>
          <p:cNvCxnSpPr>
            <a:cxnSpLocks/>
          </p:cNvCxnSpPr>
          <p:nvPr/>
        </p:nvCxnSpPr>
        <p:spPr>
          <a:xfrm flipH="1">
            <a:off x="7409353" y="1771742"/>
            <a:ext cx="538145" cy="101388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8BF5898C-E093-D24E-A585-AE6B89C5A8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124" y="4396125"/>
            <a:ext cx="3059327" cy="228964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9A83850-1EF5-CF4C-B135-1063061F4B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3314700" y="5031461"/>
            <a:ext cx="2514600" cy="100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706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6F508B-51FA-0E45-A798-86DE3904B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Brief Bio/Background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E96D60-4A8B-CB46-BBF3-AD4A335C03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101174"/>
            <a:ext cx="4873557" cy="4024989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Computational Nuclear Materials Scientist</a:t>
            </a:r>
          </a:p>
          <a:p>
            <a:r>
              <a:rPr lang="en-US" dirty="0"/>
              <a:t>Expertise in advanced nuclear fuels</a:t>
            </a:r>
          </a:p>
          <a:p>
            <a:r>
              <a:rPr lang="en-US" dirty="0"/>
              <a:t>Ph.D. in Nuclear Engineering from Georgia Tech</a:t>
            </a:r>
          </a:p>
          <a:p>
            <a:r>
              <a:rPr lang="en-US" dirty="0"/>
              <a:t>Previously a staff scientist at Idaho National Laboratory in Fuel Modeling and Simulation Group</a:t>
            </a:r>
          </a:p>
          <a:p>
            <a:r>
              <a:rPr lang="en-US" dirty="0"/>
              <a:t>Atomistic simulations: density functional theory and molecular dynamics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0983F3-867C-354D-A893-643D8AAABDF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6200000">
            <a:off x="5247661" y="2617495"/>
            <a:ext cx="4130562" cy="3097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7060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CEBD1-DDEF-3149-AE79-4A0F72519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UMo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CC8CA8-567F-5D43-A431-8CCBCE5BB2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968501"/>
            <a:ext cx="4130703" cy="1768612"/>
          </a:xfrm>
        </p:spPr>
        <p:txBody>
          <a:bodyPr/>
          <a:lstStyle/>
          <a:p>
            <a:r>
              <a:rPr lang="en-US" dirty="0"/>
              <a:t>Decomposition</a:t>
            </a:r>
          </a:p>
          <a:p>
            <a:r>
              <a:rPr lang="en-US" dirty="0"/>
              <a:t>Fission Gas Superlattice</a:t>
            </a:r>
          </a:p>
          <a:p>
            <a:r>
              <a:rPr lang="en-US" dirty="0" err="1"/>
              <a:t>Recystallization</a:t>
            </a:r>
            <a:endParaRPr lang="en-US" dirty="0"/>
          </a:p>
          <a:p>
            <a:r>
              <a:rPr lang="en-US" dirty="0" err="1"/>
              <a:t>Interdiffusion</a:t>
            </a:r>
            <a:r>
              <a:rPr lang="en-US" dirty="0"/>
              <a:t> region</a:t>
            </a:r>
          </a:p>
          <a:p>
            <a:r>
              <a:rPr lang="en-US" dirty="0"/>
              <a:t>Carbides</a:t>
            </a:r>
          </a:p>
        </p:txBody>
      </p:sp>
      <p:pic>
        <p:nvPicPr>
          <p:cNvPr id="4" name="Content Placeholder 5">
            <a:extLst>
              <a:ext uri="{FF2B5EF4-FFF2-40B4-BE49-F238E27FC236}">
                <a16:creationId xmlns:a16="http://schemas.microsoft.com/office/drawing/2014/main" id="{11EAA526-DF6A-E04B-A42D-D8EA4C82B3A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5299" b="15299"/>
          <a:stretch>
            <a:fillRect/>
          </a:stretch>
        </p:blipFill>
        <p:spPr bwMode="auto">
          <a:xfrm>
            <a:off x="5525174" y="1968500"/>
            <a:ext cx="3593148" cy="1968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pic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83DA3709-6BAC-FE47-BA2D-D73EFBAA6C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905" r="-710"/>
          <a:stretch/>
        </p:blipFill>
        <p:spPr bwMode="auto">
          <a:xfrm>
            <a:off x="334977" y="4515786"/>
            <a:ext cx="2425949" cy="1872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F5B79BB-053B-7C42-8C08-4C7505DE55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8202" y="4515786"/>
            <a:ext cx="3495798" cy="19550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7689C9C-8D30-8A46-BFE7-2003301257D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50530"/>
          <a:stretch/>
        </p:blipFill>
        <p:spPr>
          <a:xfrm>
            <a:off x="3131137" y="4372131"/>
            <a:ext cx="2146853" cy="2098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5975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760AE-26F9-0F4F-81C7-33EABC697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Fuel Types and Associated Reactor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ECCB06-FC87-314B-BEFD-47E88B46EC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140086"/>
            <a:ext cx="8229600" cy="3986078"/>
          </a:xfrm>
        </p:spPr>
        <p:txBody>
          <a:bodyPr/>
          <a:lstStyle/>
          <a:p>
            <a:r>
              <a:rPr lang="en-US" dirty="0"/>
              <a:t>UO2 – Light Water Reactors</a:t>
            </a:r>
          </a:p>
          <a:p>
            <a:pPr lvl="1"/>
            <a:r>
              <a:rPr lang="en-US" dirty="0"/>
              <a:t>MOX and </a:t>
            </a:r>
            <a:r>
              <a:rPr lang="en-US" dirty="0" err="1"/>
              <a:t>USi</a:t>
            </a:r>
            <a:endParaRPr lang="en-US" dirty="0"/>
          </a:p>
          <a:p>
            <a:r>
              <a:rPr lang="en-US" dirty="0" err="1"/>
              <a:t>UZr</a:t>
            </a:r>
            <a:r>
              <a:rPr lang="en-US" dirty="0"/>
              <a:t> – Sodium Cooled Fast Reactors</a:t>
            </a:r>
          </a:p>
          <a:p>
            <a:r>
              <a:rPr lang="en-US" dirty="0" err="1"/>
              <a:t>UMo</a:t>
            </a:r>
            <a:r>
              <a:rPr lang="en-US" dirty="0"/>
              <a:t> – Research Reactors </a:t>
            </a:r>
          </a:p>
          <a:p>
            <a:r>
              <a:rPr lang="en-US" b="1" dirty="0"/>
              <a:t>UC/UCO – High Temperature Gas Reactors</a:t>
            </a:r>
          </a:p>
          <a:p>
            <a:r>
              <a:rPr lang="en-US" dirty="0"/>
              <a:t>UN – Lead Cooled Fast Reactors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50647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F679F-9F0B-0E4F-899A-64FDFFB9D8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UC/UCO TRISO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6B747C-E261-BD42-B1E0-EC1096D253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968500"/>
            <a:ext cx="5126477" cy="4157663"/>
          </a:xfrm>
        </p:spPr>
        <p:txBody>
          <a:bodyPr/>
          <a:lstStyle/>
          <a:p>
            <a:r>
              <a:rPr lang="en-US" dirty="0"/>
              <a:t>TRISO: </a:t>
            </a:r>
            <a:r>
              <a:rPr lang="en-US" dirty="0" err="1"/>
              <a:t>TRistructural</a:t>
            </a:r>
            <a:r>
              <a:rPr lang="en-US" dirty="0"/>
              <a:t> </a:t>
            </a:r>
            <a:r>
              <a:rPr lang="en-US" dirty="0" err="1"/>
              <a:t>ISOtropic</a:t>
            </a:r>
            <a:r>
              <a:rPr lang="en-US" dirty="0"/>
              <a:t> particle fuel</a:t>
            </a:r>
          </a:p>
          <a:p>
            <a:r>
              <a:rPr lang="en-US" dirty="0"/>
              <a:t>Layered fuel in mm-sized particles</a:t>
            </a:r>
          </a:p>
          <a:p>
            <a:r>
              <a:rPr lang="en-US" dirty="0"/>
              <a:t>Layers:</a:t>
            </a:r>
          </a:p>
          <a:p>
            <a:pPr lvl="1"/>
            <a:r>
              <a:rPr lang="en-US" dirty="0"/>
              <a:t>Fuel Kernel</a:t>
            </a:r>
          </a:p>
          <a:p>
            <a:pPr lvl="1"/>
            <a:r>
              <a:rPr lang="en-US" dirty="0"/>
              <a:t>Buffer</a:t>
            </a:r>
          </a:p>
          <a:p>
            <a:pPr lvl="1"/>
            <a:r>
              <a:rPr lang="en-US" dirty="0"/>
              <a:t>Inner </a:t>
            </a:r>
            <a:r>
              <a:rPr lang="en-US" dirty="0" err="1"/>
              <a:t>Pyrolitic</a:t>
            </a:r>
            <a:r>
              <a:rPr lang="en-US" dirty="0"/>
              <a:t> Carbon (</a:t>
            </a:r>
            <a:r>
              <a:rPr lang="en-US" dirty="0" err="1"/>
              <a:t>IPyC</a:t>
            </a:r>
            <a:r>
              <a:rPr lang="en-US" dirty="0"/>
              <a:t>)</a:t>
            </a:r>
          </a:p>
          <a:p>
            <a:pPr lvl="1"/>
            <a:r>
              <a:rPr lang="en-US" dirty="0" err="1"/>
              <a:t>SiC</a:t>
            </a:r>
            <a:endParaRPr lang="en-US" dirty="0"/>
          </a:p>
          <a:p>
            <a:pPr lvl="1"/>
            <a:r>
              <a:rPr lang="en-US" dirty="0"/>
              <a:t>Outer </a:t>
            </a:r>
            <a:r>
              <a:rPr lang="en-US" dirty="0" err="1"/>
              <a:t>Pyrolitic</a:t>
            </a:r>
            <a:r>
              <a:rPr lang="en-US" dirty="0"/>
              <a:t> Carbon (</a:t>
            </a:r>
            <a:r>
              <a:rPr lang="en-US" dirty="0" err="1"/>
              <a:t>OPyC</a:t>
            </a:r>
            <a:r>
              <a:rPr lang="en-US" dirty="0"/>
              <a:t>)</a:t>
            </a:r>
          </a:p>
          <a:p>
            <a:pPr lvl="1"/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00AF238-77D4-6140-89EA-87972B1506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0393" y="2279785"/>
            <a:ext cx="3021789" cy="3021789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88841B5-E814-3742-9937-FD62C75B8595}"/>
              </a:ext>
            </a:extLst>
          </p:cNvPr>
          <p:cNvCxnSpPr/>
          <p:nvPr/>
        </p:nvCxnSpPr>
        <p:spPr>
          <a:xfrm flipV="1">
            <a:off x="3020438" y="3790679"/>
            <a:ext cx="4109936" cy="43112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ADCA4E9-C515-3B4A-B528-09E0CD548FBC}"/>
              </a:ext>
            </a:extLst>
          </p:cNvPr>
          <p:cNvCxnSpPr>
            <a:cxnSpLocks/>
          </p:cNvCxnSpPr>
          <p:nvPr/>
        </p:nvCxnSpPr>
        <p:spPr>
          <a:xfrm flipV="1">
            <a:off x="3020438" y="4298350"/>
            <a:ext cx="3720830" cy="36725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A180B14-1930-ED44-8449-8897D4C70B81}"/>
              </a:ext>
            </a:extLst>
          </p:cNvPr>
          <p:cNvCxnSpPr>
            <a:cxnSpLocks/>
          </p:cNvCxnSpPr>
          <p:nvPr/>
        </p:nvCxnSpPr>
        <p:spPr>
          <a:xfrm flipV="1">
            <a:off x="5348591" y="4603150"/>
            <a:ext cx="1781783" cy="46157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71FD0A4-6B39-2E48-BD7A-8E40E6537E71}"/>
              </a:ext>
            </a:extLst>
          </p:cNvPr>
          <p:cNvCxnSpPr>
            <a:cxnSpLocks/>
          </p:cNvCxnSpPr>
          <p:nvPr/>
        </p:nvCxnSpPr>
        <p:spPr>
          <a:xfrm flipV="1">
            <a:off x="5000017" y="4806022"/>
            <a:ext cx="2281270" cy="81670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EECAE15-7B9D-3D46-8A1D-86AAB9850833}"/>
              </a:ext>
            </a:extLst>
          </p:cNvPr>
          <p:cNvCxnSpPr>
            <a:cxnSpLocks/>
          </p:cNvCxnSpPr>
          <p:nvPr/>
        </p:nvCxnSpPr>
        <p:spPr>
          <a:xfrm flipV="1">
            <a:off x="5532606" y="4831404"/>
            <a:ext cx="2259249" cy="119805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82170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17C3A4-4CBC-F942-B011-6EFAFB9F3E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UC/UCO TRISO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360E28-187B-DF48-8DA0-5FAC7E256E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237362"/>
            <a:ext cx="4912468" cy="3888801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High temperature gas reactors (HTGR) or molten salt reactors (MSRs)</a:t>
            </a:r>
          </a:p>
          <a:p>
            <a:r>
              <a:rPr lang="en-US" dirty="0"/>
              <a:t>Pebble bed and prismatic types</a:t>
            </a:r>
          </a:p>
          <a:p>
            <a:r>
              <a:rPr lang="en-US" dirty="0"/>
              <a:t>Particles are agglomerated with graphite into a larger pebble, or into a cylindrical block</a:t>
            </a:r>
          </a:p>
          <a:p>
            <a:r>
              <a:rPr lang="en-US" dirty="0"/>
              <a:t>Current designs utilize UCO, which is a heterogeneous mixture of UO2 and UC fuel</a:t>
            </a:r>
          </a:p>
          <a:p>
            <a:r>
              <a:rPr lang="en-US" dirty="0"/>
              <a:t>Helium cooled gas or molten salt cooled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C0FA4F-D851-734C-A19D-91398F965C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4226" y="1863143"/>
            <a:ext cx="3399107" cy="263619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DA4C175-A5E9-7C4C-8853-94348978AB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4864" y="4746929"/>
            <a:ext cx="2843784" cy="1737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6425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4E9B13-2200-3446-BB93-B4C240019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UC/UCO TRISO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50978A-55EE-4A43-ABC5-E0419C5401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042810"/>
            <a:ext cx="5408579" cy="4083354"/>
          </a:xfrm>
        </p:spPr>
        <p:txBody>
          <a:bodyPr/>
          <a:lstStyle/>
          <a:p>
            <a:r>
              <a:rPr lang="en-US" dirty="0"/>
              <a:t>Each individual pebble acts as its own containment, and allows fuels to go to much higher burnups and higher temperatures than UO2</a:t>
            </a:r>
          </a:p>
          <a:p>
            <a:r>
              <a:rPr lang="en-US" dirty="0"/>
              <a:t>Highly reliant on accurate fabrication processes that create high integrity, uniform layers and spherical particles</a:t>
            </a:r>
          </a:p>
          <a:p>
            <a:r>
              <a:rPr lang="en-US" dirty="0"/>
              <a:t>Integrity of the </a:t>
            </a:r>
            <a:r>
              <a:rPr lang="en-US" dirty="0" err="1"/>
              <a:t>SiC</a:t>
            </a:r>
            <a:r>
              <a:rPr lang="en-US" dirty="0"/>
              <a:t> is key for fission product retention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A12804-E91F-DC44-89D3-07BC46C379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9863" y="1362143"/>
            <a:ext cx="2552700" cy="2616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30D33E1-913E-C34A-934A-CFC046E6CC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9863" y="4084487"/>
            <a:ext cx="2552700" cy="255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3892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760AE-26F9-0F4F-81C7-33EABC697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Fuel Types and Associated Reactor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ECCB06-FC87-314B-BEFD-47E88B46EC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140086"/>
            <a:ext cx="8229600" cy="3986078"/>
          </a:xfrm>
        </p:spPr>
        <p:txBody>
          <a:bodyPr/>
          <a:lstStyle/>
          <a:p>
            <a:r>
              <a:rPr lang="en-US" dirty="0"/>
              <a:t>UO2 – Light Water Reactors</a:t>
            </a:r>
          </a:p>
          <a:p>
            <a:pPr lvl="1"/>
            <a:r>
              <a:rPr lang="en-US" dirty="0"/>
              <a:t>MOX and </a:t>
            </a:r>
            <a:r>
              <a:rPr lang="en-US" dirty="0" err="1"/>
              <a:t>USi</a:t>
            </a:r>
            <a:endParaRPr lang="en-US" dirty="0"/>
          </a:p>
          <a:p>
            <a:r>
              <a:rPr lang="en-US" dirty="0" err="1"/>
              <a:t>UZr</a:t>
            </a:r>
            <a:r>
              <a:rPr lang="en-US" dirty="0"/>
              <a:t> – Sodium Cooled Fast Reactors</a:t>
            </a:r>
          </a:p>
          <a:p>
            <a:r>
              <a:rPr lang="en-US" dirty="0" err="1"/>
              <a:t>UMo</a:t>
            </a:r>
            <a:r>
              <a:rPr lang="en-US" dirty="0"/>
              <a:t> – Research Reactors </a:t>
            </a:r>
          </a:p>
          <a:p>
            <a:r>
              <a:rPr lang="en-US" dirty="0"/>
              <a:t>UC/UCO – High Temperature Gas Reactors</a:t>
            </a:r>
          </a:p>
          <a:p>
            <a:r>
              <a:rPr lang="en-US" b="1" dirty="0"/>
              <a:t>UN – Lead Cooled Fast Reactors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69685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4E9B13-2200-3446-BB93-B4C240019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50978A-55EE-4A43-ABC5-E0419C5401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1" y="2042810"/>
            <a:ext cx="4035570" cy="4083354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Potential fuel for gas cooled reactors, compacts or TRISO kernels, as well as lead cooled reactors</a:t>
            </a:r>
          </a:p>
          <a:p>
            <a:r>
              <a:rPr lang="en-US" dirty="0"/>
              <a:t>High fissile density, high thermal conductivity, and  chemical stability with cladding</a:t>
            </a:r>
          </a:p>
          <a:p>
            <a:r>
              <a:rPr lang="en-US" dirty="0"/>
              <a:t>Very difficult to manufacture, poor oxidation resistance, requires N-enrichment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4A4E00-7140-E343-AC8B-079DEBD1C0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770" y="2042810"/>
            <a:ext cx="4533282" cy="3828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5265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8EDCF7-BB6B-B744-B1EB-180AD2576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Unique Fuel Designs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F09BEF-053A-4F48-BD95-8B4A0D1BC6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1" y="2120630"/>
            <a:ext cx="4250986" cy="4005533"/>
          </a:xfrm>
        </p:spPr>
        <p:txBody>
          <a:bodyPr>
            <a:normAutofit fontScale="92500"/>
          </a:bodyPr>
          <a:lstStyle/>
          <a:p>
            <a:r>
              <a:rPr lang="en-US" dirty="0"/>
              <a:t>Lightbridge</a:t>
            </a:r>
          </a:p>
          <a:p>
            <a:pPr lvl="1"/>
            <a:r>
              <a:rPr lang="en-US" dirty="0"/>
              <a:t>High </a:t>
            </a:r>
            <a:r>
              <a:rPr lang="en-US" dirty="0" err="1"/>
              <a:t>Zr</a:t>
            </a:r>
            <a:r>
              <a:rPr lang="en-US" dirty="0"/>
              <a:t> content </a:t>
            </a:r>
            <a:r>
              <a:rPr lang="en-US" dirty="0" err="1"/>
              <a:t>UZr</a:t>
            </a:r>
            <a:r>
              <a:rPr lang="en-US" dirty="0"/>
              <a:t> alloy</a:t>
            </a:r>
          </a:p>
          <a:p>
            <a:pPr lvl="1"/>
            <a:r>
              <a:rPr lang="en-US" dirty="0"/>
              <a:t>Cruciform geometry fuel rods, combined into fuel elements</a:t>
            </a:r>
          </a:p>
          <a:p>
            <a:r>
              <a:rPr lang="en-US" dirty="0"/>
              <a:t>Kairos</a:t>
            </a:r>
          </a:p>
          <a:p>
            <a:pPr lvl="1"/>
            <a:r>
              <a:rPr lang="en-US" dirty="0"/>
              <a:t>TRISO particle compacts with low density core</a:t>
            </a:r>
          </a:p>
          <a:p>
            <a:pPr lvl="1"/>
            <a:r>
              <a:rPr lang="en-US" dirty="0"/>
              <a:t>Float in molten salt coolant for online refueling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E90000-BDF0-2242-8A12-6EEADA5805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5116" y="4309353"/>
            <a:ext cx="3927123" cy="216557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EA3B903-0190-AC44-8390-018CC8B885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5116" y="2120630"/>
            <a:ext cx="3761684" cy="1893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1357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F2EB1F-2D14-9B41-81CB-B129DB555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Unique Fuel Designs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AB3F34-8F59-8C4F-93D1-4F69C72242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968500"/>
            <a:ext cx="3582063" cy="4157663"/>
          </a:xfrm>
        </p:spPr>
        <p:txBody>
          <a:bodyPr/>
          <a:lstStyle/>
          <a:p>
            <a:r>
              <a:rPr lang="en-US" dirty="0"/>
              <a:t>NASA/LANL</a:t>
            </a:r>
          </a:p>
          <a:p>
            <a:pPr lvl="1"/>
            <a:r>
              <a:rPr lang="en-US" dirty="0" err="1"/>
              <a:t>UMo</a:t>
            </a:r>
            <a:r>
              <a:rPr lang="en-US" dirty="0"/>
              <a:t> fuel for space reactors: KRUSTY</a:t>
            </a:r>
          </a:p>
          <a:p>
            <a:r>
              <a:rPr lang="en-US" dirty="0"/>
              <a:t>Stable Salt Reactor (SSR)</a:t>
            </a:r>
          </a:p>
          <a:p>
            <a:pPr lvl="1"/>
            <a:r>
              <a:rPr lang="en-US" dirty="0"/>
              <a:t>Dissolved molten salt fuel</a:t>
            </a:r>
          </a:p>
          <a:p>
            <a:pPr lvl="1"/>
            <a:r>
              <a:rPr lang="en-US" dirty="0" err="1"/>
              <a:t>NaCl</a:t>
            </a:r>
            <a:r>
              <a:rPr lang="en-US" dirty="0"/>
              <a:t>-U-Pu-stuff</a:t>
            </a:r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C1711F-F708-A24B-8639-748E4562DE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7433" y="1967462"/>
            <a:ext cx="3228230" cy="21962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3908520-5A75-3A42-9A0E-9596914234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8248" y="4163717"/>
            <a:ext cx="3566600" cy="248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614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C48EA0-C89B-804B-92C0-B7A299BD4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B31150-F595-F546-8B2E-4C8B0F5A75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968500"/>
            <a:ext cx="5045103" cy="4400495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There exist a number of nuclear fuels in different stages of utilization and development</a:t>
            </a:r>
          </a:p>
          <a:p>
            <a:r>
              <a:rPr lang="en-US" dirty="0"/>
              <a:t>The more established ones are the less interesting ones…</a:t>
            </a:r>
          </a:p>
          <a:p>
            <a:r>
              <a:rPr lang="en-US" dirty="0"/>
              <a:t>Active research on existing, underutilized, and developmental fuel designs</a:t>
            </a:r>
          </a:p>
          <a:p>
            <a:r>
              <a:rPr lang="en-US" dirty="0"/>
              <a:t>Each reactor design or application has individual needs, and no one fuel is one size fits all</a:t>
            </a:r>
          </a:p>
          <a:p>
            <a:r>
              <a:rPr lang="en-US" dirty="0"/>
              <a:t>Need to balance safety, performance (normal, off-normal, extended), manufacture, processing, waste, etc. 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73BEBF-4D86-5540-8961-29F74CE6E1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9868" y="1968500"/>
            <a:ext cx="2997642" cy="195596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8707A3D-8701-264C-B76D-B0A3CBEBA7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9868" y="4330005"/>
            <a:ext cx="2997642" cy="1684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5650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1EAE86-E96E-9A4A-AC72-BE18EF30AF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Fuel is the Heat Source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172635-1AF2-F04F-A326-2D0B84042B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865166"/>
            <a:ext cx="4319081" cy="3103563"/>
          </a:xfrm>
        </p:spPr>
        <p:txBody>
          <a:bodyPr/>
          <a:lstStyle/>
          <a:p>
            <a:r>
              <a:rPr lang="en-US" dirty="0"/>
              <a:t>Fuel functions as a heat source, generating heat that is transferred to a coolant, which transfers heat through external loops, heat exchangers, etc., to run a generator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DE93DA-297B-E142-A0F5-B7D8CC900C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2975" y="2548646"/>
            <a:ext cx="3778378" cy="3420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7269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E5833-758F-1942-AE6A-9A24643668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Fuel Considerations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CBEE13-3095-564B-BF72-76529F0B2A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2133060"/>
            <a:ext cx="4280171" cy="399310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Safety:</a:t>
            </a:r>
          </a:p>
          <a:p>
            <a:pPr lvl="1"/>
            <a:r>
              <a:rPr lang="en-US" dirty="0"/>
              <a:t>Stable and predictable behavior</a:t>
            </a:r>
          </a:p>
          <a:p>
            <a:pPr lvl="1"/>
            <a:r>
              <a:rPr lang="en-US" dirty="0"/>
              <a:t>No melting, no phase changes under transients</a:t>
            </a:r>
          </a:p>
          <a:p>
            <a:r>
              <a:rPr lang="en-US" dirty="0"/>
              <a:t>Uranium density</a:t>
            </a:r>
          </a:p>
          <a:p>
            <a:r>
              <a:rPr lang="en-US" dirty="0"/>
              <a:t>Mechanical integrity</a:t>
            </a:r>
          </a:p>
          <a:p>
            <a:r>
              <a:rPr lang="en-US" dirty="0"/>
              <a:t>Cladding interactions</a:t>
            </a:r>
          </a:p>
          <a:p>
            <a:r>
              <a:rPr lang="en-US" dirty="0"/>
              <a:t>Swelling and fission gas release</a:t>
            </a:r>
          </a:p>
          <a:p>
            <a:r>
              <a:rPr lang="en-US" dirty="0"/>
              <a:t>Operating temperatures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BFB21F-E969-FF43-BC48-6A3D6B38B5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2133060"/>
            <a:ext cx="4265728" cy="3761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7911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760AE-26F9-0F4F-81C7-33EABC697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Fuel Types and Associated Reactor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ECCB06-FC87-314B-BEFD-47E88B46EC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140086"/>
            <a:ext cx="8229600" cy="3986078"/>
          </a:xfrm>
        </p:spPr>
        <p:txBody>
          <a:bodyPr/>
          <a:lstStyle/>
          <a:p>
            <a:r>
              <a:rPr lang="en-US" dirty="0"/>
              <a:t>UO2 – Light Water Reactors</a:t>
            </a:r>
          </a:p>
          <a:p>
            <a:pPr lvl="1"/>
            <a:r>
              <a:rPr lang="en-US" dirty="0"/>
              <a:t>MOX </a:t>
            </a:r>
          </a:p>
          <a:p>
            <a:pPr lvl="1"/>
            <a:r>
              <a:rPr lang="en-US" dirty="0"/>
              <a:t>ATF</a:t>
            </a:r>
          </a:p>
          <a:p>
            <a:r>
              <a:rPr lang="en-US" dirty="0" err="1"/>
              <a:t>UZr</a:t>
            </a:r>
            <a:r>
              <a:rPr lang="en-US" dirty="0"/>
              <a:t> – Sodium Cooled Fast Reactors</a:t>
            </a:r>
          </a:p>
          <a:p>
            <a:r>
              <a:rPr lang="en-US" dirty="0" err="1"/>
              <a:t>UMo</a:t>
            </a:r>
            <a:r>
              <a:rPr lang="en-US" dirty="0"/>
              <a:t> – Research Reactors </a:t>
            </a:r>
          </a:p>
          <a:p>
            <a:r>
              <a:rPr lang="en-US" dirty="0"/>
              <a:t>UC/UCO – High Temperature Gas Reactors</a:t>
            </a:r>
          </a:p>
          <a:p>
            <a:r>
              <a:rPr lang="en-US" dirty="0"/>
              <a:t>UN – Lead Cooled Fast Reactors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61574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760AE-26F9-0F4F-81C7-33EABC697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Fuel Types and Associated Reactor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ECCB06-FC87-314B-BEFD-47E88B46EC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140086"/>
            <a:ext cx="8229600" cy="3986078"/>
          </a:xfrm>
        </p:spPr>
        <p:txBody>
          <a:bodyPr/>
          <a:lstStyle/>
          <a:p>
            <a:r>
              <a:rPr lang="en-US" b="1" dirty="0"/>
              <a:t>UO2 – Light Water Reactors</a:t>
            </a:r>
          </a:p>
          <a:p>
            <a:pPr lvl="1"/>
            <a:r>
              <a:rPr lang="en-US" b="1" dirty="0"/>
              <a:t>MOX </a:t>
            </a:r>
          </a:p>
          <a:p>
            <a:pPr lvl="1"/>
            <a:r>
              <a:rPr lang="en-US" b="1" dirty="0"/>
              <a:t>ATF</a:t>
            </a:r>
          </a:p>
          <a:p>
            <a:r>
              <a:rPr lang="en-US" dirty="0" err="1"/>
              <a:t>UZr</a:t>
            </a:r>
            <a:r>
              <a:rPr lang="en-US" dirty="0"/>
              <a:t> – Sodium Cooled Fast Reactors</a:t>
            </a:r>
          </a:p>
          <a:p>
            <a:r>
              <a:rPr lang="en-US" dirty="0" err="1"/>
              <a:t>UMo</a:t>
            </a:r>
            <a:r>
              <a:rPr lang="en-US" dirty="0"/>
              <a:t> – Research Reactors </a:t>
            </a:r>
          </a:p>
          <a:p>
            <a:r>
              <a:rPr lang="en-US" dirty="0"/>
              <a:t>UC/UCO – High Temperature Gas Reactors</a:t>
            </a:r>
          </a:p>
          <a:p>
            <a:r>
              <a:rPr lang="en-US" dirty="0"/>
              <a:t>UN – Lead Cooled Fast Reactors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72871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57C387-BE38-8F4A-80C1-A0C03F0A7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Uranium Dioxide (UO2)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BCAE44-CA28-AE40-BA63-4D74EED377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101175"/>
            <a:ext cx="4719099" cy="2542387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Reference fuel for nuclear power industry</a:t>
            </a:r>
          </a:p>
          <a:p>
            <a:r>
              <a:rPr lang="en-US" dirty="0"/>
              <a:t>Single phase, fluorite structure</a:t>
            </a:r>
          </a:p>
          <a:p>
            <a:r>
              <a:rPr lang="en-US" dirty="0"/>
              <a:t>Fabrication via sintering UO2 powder into pellets</a:t>
            </a:r>
          </a:p>
          <a:p>
            <a:r>
              <a:rPr lang="en-US" dirty="0"/>
              <a:t>Water coolant</a:t>
            </a:r>
          </a:p>
          <a:p>
            <a:r>
              <a:rPr lang="en-US" dirty="0"/>
              <a:t>Pellets are stacked inside Zircaloy cladding tubes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A2D4FA-2E59-284A-BEAE-69BFF7CC3B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5807" y="4643562"/>
            <a:ext cx="2089375" cy="17734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E482309-E23C-8E41-BC45-6A07FB1CDD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8749" y="5025224"/>
            <a:ext cx="2089280" cy="13281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4CE806A-496E-6C41-89E9-0639D194EB2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384" t="54439" r="32698"/>
          <a:stretch/>
        </p:blipFill>
        <p:spPr>
          <a:xfrm>
            <a:off x="4328962" y="4598593"/>
            <a:ext cx="1819967" cy="1969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55B559A-5576-D24F-AEB2-C4B84871B7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15503" y="1968500"/>
            <a:ext cx="3665937" cy="2497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9593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8B38A-8A01-684B-88C0-D81062387E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UO2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C6145A-D343-0A49-B889-7AFD63F531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968500"/>
            <a:ext cx="4202264" cy="4471211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Good!</a:t>
            </a:r>
          </a:p>
          <a:p>
            <a:pPr lvl="1"/>
            <a:r>
              <a:rPr lang="en-US" dirty="0"/>
              <a:t>Very high melting point, about 2800 C</a:t>
            </a:r>
          </a:p>
          <a:p>
            <a:pPr lvl="1"/>
            <a:r>
              <a:rPr lang="en-US" dirty="0"/>
              <a:t>Maintains a stable fluorite phase up to melting</a:t>
            </a:r>
          </a:p>
          <a:p>
            <a:pPr lvl="1"/>
            <a:r>
              <a:rPr lang="en-US" dirty="0"/>
              <a:t>Very compatible with Zircaloy clad (no interaction zones forming/no FCCI)</a:t>
            </a:r>
          </a:p>
          <a:p>
            <a:pPr lvl="1"/>
            <a:r>
              <a:rPr lang="en-US" dirty="0"/>
              <a:t>Relative stability in water</a:t>
            </a:r>
          </a:p>
          <a:p>
            <a:pPr lvl="1"/>
            <a:r>
              <a:rPr lang="en-US" dirty="0"/>
              <a:t>Reasonably radiation resistant</a:t>
            </a:r>
          </a:p>
          <a:p>
            <a:pPr lvl="2"/>
            <a:r>
              <a:rPr lang="en-US" dirty="0"/>
              <a:t>no amorphization</a:t>
            </a:r>
          </a:p>
          <a:p>
            <a:pPr lvl="2"/>
            <a:r>
              <a:rPr lang="en-US" dirty="0"/>
              <a:t>Can incorporate a large number of fission products as substitutional defects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6E8BE1-85D3-BD4F-9A3B-87697FE033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3677" y="2260328"/>
            <a:ext cx="3834182" cy="3361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6667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F948FB-0C30-0B40-A1EC-005555A33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UO2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F5AC93-4140-CF4E-84B3-461D1BC789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968500"/>
            <a:ext cx="4572000" cy="429611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Bad!</a:t>
            </a:r>
          </a:p>
          <a:p>
            <a:pPr lvl="1"/>
            <a:r>
              <a:rPr lang="en-US" dirty="0"/>
              <a:t>Brittle</a:t>
            </a:r>
          </a:p>
          <a:p>
            <a:pPr lvl="2"/>
            <a:r>
              <a:rPr lang="en-US" dirty="0"/>
              <a:t>thermal stress fractures, fragmentation</a:t>
            </a:r>
          </a:p>
          <a:p>
            <a:pPr lvl="1"/>
            <a:r>
              <a:rPr lang="en-US" dirty="0"/>
              <a:t>Poor thermal conductivity</a:t>
            </a:r>
          </a:p>
          <a:p>
            <a:pPr lvl="1"/>
            <a:r>
              <a:rPr lang="en-US" dirty="0"/>
              <a:t>Properties very sensitive to stoichiometry</a:t>
            </a:r>
          </a:p>
          <a:p>
            <a:pPr lvl="1"/>
            <a:r>
              <a:rPr lang="en-US" dirty="0"/>
              <a:t>Limited linear heating rates</a:t>
            </a:r>
          </a:p>
          <a:p>
            <a:pPr lvl="1"/>
            <a:r>
              <a:rPr lang="en-US" dirty="0"/>
              <a:t>Non-negligible thermal expansion/swelling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DD270D-9BF5-304C-AE86-D904F70BC3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6299" y="4091940"/>
            <a:ext cx="3613463" cy="263630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2AC4F42-BE06-4D43-87CB-27CC7ECA35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8582" y="1478686"/>
            <a:ext cx="2621849" cy="2484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647895"/>
      </p:ext>
    </p:extLst>
  </p:cSld>
  <p:clrMapOvr>
    <a:masterClrMapping/>
  </p:clrMapOvr>
</p:sld>
</file>

<file path=ppt/theme/theme1.xml><?xml version="1.0" encoding="utf-8"?>
<a:theme xmlns:a="http://schemas.openxmlformats.org/drawingml/2006/main" name="NCStateU-horizontal-left-logo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1183</TotalTime>
  <Words>1107</Words>
  <Application>Microsoft Macintosh PowerPoint</Application>
  <PresentationFormat>On-screen Show (4:3)</PresentationFormat>
  <Paragraphs>191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3" baseType="lpstr">
      <vt:lpstr>ＭＳ Ｐゴシック</vt:lpstr>
      <vt:lpstr>Arial</vt:lpstr>
      <vt:lpstr>Calibri</vt:lpstr>
      <vt:lpstr>NCStateU-horizontal-left-logo</vt:lpstr>
      <vt:lpstr>Nuclear Fuels</vt:lpstr>
      <vt:lpstr>Brief Bio/Background</vt:lpstr>
      <vt:lpstr>Fuel is the Heat Source</vt:lpstr>
      <vt:lpstr>Fuel Considerations</vt:lpstr>
      <vt:lpstr>Fuel Types and Associated Reactor Types</vt:lpstr>
      <vt:lpstr>Fuel Types and Associated Reactor Types</vt:lpstr>
      <vt:lpstr>Uranium Dioxide (UO2)</vt:lpstr>
      <vt:lpstr>UO2</vt:lpstr>
      <vt:lpstr>UO2</vt:lpstr>
      <vt:lpstr>UO2</vt:lpstr>
      <vt:lpstr>UO2-mixed oxides</vt:lpstr>
      <vt:lpstr>Accident Tolerant Fuel/Advanced Technology Fuel</vt:lpstr>
      <vt:lpstr>Fuel Types and Associated Reactor Types</vt:lpstr>
      <vt:lpstr>UZr</vt:lpstr>
      <vt:lpstr>UZr</vt:lpstr>
      <vt:lpstr>UZr</vt:lpstr>
      <vt:lpstr>UZr</vt:lpstr>
      <vt:lpstr>Fuel Types and Associated Reactor Types</vt:lpstr>
      <vt:lpstr>UMo</vt:lpstr>
      <vt:lpstr>UMo</vt:lpstr>
      <vt:lpstr>Fuel Types and Associated Reactor Types</vt:lpstr>
      <vt:lpstr>UC/UCO TRISO</vt:lpstr>
      <vt:lpstr>UC/UCO TRISO</vt:lpstr>
      <vt:lpstr>UC/UCO TRISO</vt:lpstr>
      <vt:lpstr>Fuel Types and Associated Reactor Types</vt:lpstr>
      <vt:lpstr>UN</vt:lpstr>
      <vt:lpstr>Unique Fuel Designs</vt:lpstr>
      <vt:lpstr>Unique Fuel Designs</vt:lpstr>
      <vt:lpstr>Summary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Benjamin Beeler</cp:lastModifiedBy>
  <cp:revision>36</cp:revision>
  <dcterms:created xsi:type="dcterms:W3CDTF">2019-10-21T14:43:01Z</dcterms:created>
  <dcterms:modified xsi:type="dcterms:W3CDTF">2020-01-06T21:06:54Z</dcterms:modified>
</cp:coreProperties>
</file>